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1" r:id="rId5"/>
    <p:sldId id="262" r:id="rId6"/>
    <p:sldId id="264" r:id="rId7"/>
    <p:sldId id="281" r:id="rId8"/>
    <p:sldId id="282" r:id="rId9"/>
    <p:sldId id="283" r:id="rId10"/>
    <p:sldId id="284" r:id="rId11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506F6F"/>
    <a:srgbClr val="61D1D1"/>
    <a:srgbClr val="8CB3B3"/>
    <a:srgbClr val="618686"/>
    <a:srgbClr val="82DFDF"/>
    <a:srgbClr val="2BBEBD"/>
    <a:srgbClr val="FFEC0A"/>
    <a:srgbClr val="FFE314"/>
    <a:srgbClr val="47474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2D232C0F-C9D3-E44E-87A5-9528A60888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02279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8EAB7F4-1654-B547-A866-51F31B371A9A}" type="slidenum">
              <a:rPr lang="cs-CZ"/>
              <a:pPr>
                <a:defRPr/>
              </a:pPr>
              <a:t>1</a:t>
            </a:fld>
            <a:endParaRPr lang="cs-CZ"/>
          </a:p>
        </p:txBody>
      </p:sp>
      <p:sp>
        <p:nvSpPr>
          <p:cNvPr id="286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86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0520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3FBD775-1E55-6E4F-9CF3-E328B72D34F9}" type="slidenum">
              <a:rPr lang="cs-CZ"/>
              <a:pPr>
                <a:defRPr/>
              </a:pPr>
              <a:t>2</a:t>
            </a:fld>
            <a:endParaRPr lang="cs-CZ"/>
          </a:p>
        </p:txBody>
      </p:sp>
      <p:sp>
        <p:nvSpPr>
          <p:cNvPr id="3072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94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25F67BA-599D-0646-8613-19764B24D667}" type="slidenum">
              <a:rPr lang="cs-CZ"/>
              <a:pPr>
                <a:defRPr/>
              </a:pPr>
              <a:t>3</a:t>
            </a:fld>
            <a:endParaRPr lang="cs-CZ"/>
          </a:p>
        </p:txBody>
      </p:sp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6566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414D378-58E5-A84A-A885-95B5E276FFC1}" type="slidenum">
              <a:rPr lang="cs-CZ"/>
              <a:pPr>
                <a:defRPr/>
              </a:pPr>
              <a:t>4</a:t>
            </a:fld>
            <a:endParaRPr lang="cs-CZ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6218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CC64531-1A0A-6444-95CE-4E864F37DA32}" type="slidenum">
              <a:rPr lang="cs-CZ"/>
              <a:pPr>
                <a:defRPr/>
              </a:pPr>
              <a:t>5</a:t>
            </a:fld>
            <a:endParaRPr lang="cs-CZ"/>
          </a:p>
        </p:txBody>
      </p:sp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4375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3FC9603-0F6F-7A47-9C74-2503193DC93F}" type="slidenum">
              <a:rPr lang="cs-CZ"/>
              <a:pPr>
                <a:defRPr/>
              </a:pPr>
              <a:t>6</a:t>
            </a:fld>
            <a:endParaRPr lang="cs-CZ"/>
          </a:p>
        </p:txBody>
      </p:sp>
      <p:sp>
        <p:nvSpPr>
          <p:cNvPr id="368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1168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6B478-F836-E445-B227-E7B2AE5C8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224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1739D-824E-0641-BCAE-FDD0E87B0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049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7340C-74B1-AE43-B205-ABE355DED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305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D4FC8-D4DE-5E4C-A2D2-20DC3FD2F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538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8013" cy="45243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65B5E-3740-4F44-8340-8B73254B1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883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391EB-24C1-3F48-9C21-1604DC16B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821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D360B-BA72-A948-B691-8CA5B7860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0278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67937-73F7-4441-830E-6316C6629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524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7C60F-98D7-3F4D-95BC-0398C619A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064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E0EA2-213A-5143-8F0D-9E6BDBDD7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800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B6921-8D14-9342-8BFA-41CC765DE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182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0A68D-EFB9-1549-8C78-6C0A2171B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421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BBF5E-5A70-8F4C-B4E3-628DD10F8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17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57A7C8EB-99AA-5440-B786-5A0076EA8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nt_p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957392"/>
          </a:xfrm>
          <a:prstGeom prst="rect">
            <a:avLst/>
          </a:prstGeom>
        </p:spPr>
      </p:pic>
      <p:pic>
        <p:nvPicPr>
          <p:cNvPr id="3" name="Picture 2" descr="front_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8" b="80984"/>
          <a:stretch/>
        </p:blipFill>
        <p:spPr>
          <a:xfrm>
            <a:off x="0" y="1484784"/>
            <a:ext cx="9144000" cy="1285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836712"/>
            <a:ext cx="8748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dirty="0" smtClean="0">
                <a:solidFill>
                  <a:srgbClr val="618686"/>
                </a:solidFill>
              </a:rPr>
              <a:t>ПРЕИМУЩЕСТВА ПРОЕКТОРА</a:t>
            </a:r>
          </a:p>
          <a:p>
            <a:pPr algn="ctr"/>
            <a:r>
              <a:rPr lang="en-US" sz="4200" dirty="0" smtClean="0">
                <a:solidFill>
                  <a:srgbClr val="618686"/>
                </a:solidFill>
              </a:rPr>
              <a:t>EIKI </a:t>
            </a:r>
            <a:r>
              <a:rPr lang="en-US" sz="4200" dirty="0" smtClean="0">
                <a:solidFill>
                  <a:srgbClr val="618686"/>
                </a:solidFill>
              </a:rPr>
              <a:t>EK-350U</a:t>
            </a:r>
            <a:r>
              <a:rPr lang="en-US" sz="2000" dirty="0" smtClean="0">
                <a:solidFill>
                  <a:srgbClr val="8CB3B3"/>
                </a:solidFill>
              </a:rPr>
              <a:t>(HLD LED)</a:t>
            </a:r>
            <a:endParaRPr lang="en-US" sz="2000" dirty="0">
              <a:solidFill>
                <a:srgbClr val="8CB3B3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_overview_cz2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9"/>
            <a:ext cx="11124728" cy="7416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80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051720" y="3349887"/>
            <a:ext cx="6552728" cy="1663289"/>
          </a:xfrm>
          <a:prstGeom prst="rect">
            <a:avLst/>
          </a:prstGeom>
          <a:solidFill>
            <a:srgbClr val="2BBE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Right Triangle 5"/>
          <p:cNvSpPr/>
          <p:nvPr/>
        </p:nvSpPr>
        <p:spPr bwMode="auto">
          <a:xfrm rot="2700000">
            <a:off x="1868082" y="3972547"/>
            <a:ext cx="504056" cy="504056"/>
          </a:xfrm>
          <a:prstGeom prst="rtTriangle">
            <a:avLst/>
          </a:prstGeom>
          <a:solidFill>
            <a:srgbClr val="2BBE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051720" y="1628800"/>
            <a:ext cx="6552728" cy="1361047"/>
          </a:xfrm>
          <a:prstGeom prst="rect">
            <a:avLst/>
          </a:prstGeom>
          <a:solidFill>
            <a:srgbClr val="2BBE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ight Triangle 7"/>
          <p:cNvSpPr/>
          <p:nvPr/>
        </p:nvSpPr>
        <p:spPr bwMode="auto">
          <a:xfrm rot="2700000">
            <a:off x="1868082" y="2021226"/>
            <a:ext cx="504056" cy="504056"/>
          </a:xfrm>
          <a:prstGeom prst="rtTriangle">
            <a:avLst/>
          </a:prstGeom>
          <a:solidFill>
            <a:srgbClr val="2BBE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67744" y="1772816"/>
            <a:ext cx="5833343" cy="314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lvl="0"/>
            <a:r>
              <a:rPr lang="ru-RU" dirty="0" smtClean="0">
                <a:solidFill>
                  <a:schemeClr val="bg1"/>
                </a:solidFill>
                <a:latin typeface="+mn-lt"/>
              </a:rPr>
              <a:t>Более насыщенные цвета технологии HLD LED воспринимаются глазом как более яркие. Это называется эффектом </a:t>
            </a:r>
            <a:r>
              <a:rPr lang="ru-RU" dirty="0" err="1" smtClean="0">
                <a:solidFill>
                  <a:schemeClr val="bg1"/>
                </a:solidFill>
                <a:latin typeface="+mn-lt"/>
              </a:rPr>
              <a:t>Гельмгольца-Кольрауша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.</a:t>
            </a:r>
            <a:endParaRPr lang="cs-CZ" dirty="0">
              <a:solidFill>
                <a:schemeClr val="bg1"/>
              </a:solidFill>
              <a:latin typeface="+mn-lt"/>
              <a:cs typeface="Helvetica"/>
            </a:endParaRPr>
          </a:p>
          <a:p>
            <a:endParaRPr lang="ru-RU" dirty="0" smtClean="0">
              <a:solidFill>
                <a:schemeClr val="bg1"/>
              </a:solidFill>
              <a:latin typeface="+mn-lt"/>
              <a:cs typeface="Helvetica"/>
            </a:endParaRPr>
          </a:p>
          <a:p>
            <a:endParaRPr lang="ru-RU" dirty="0" smtClean="0">
              <a:solidFill>
                <a:schemeClr val="bg1"/>
              </a:solidFill>
              <a:latin typeface="+mn-lt"/>
              <a:cs typeface="Helvetica"/>
            </a:endParaRPr>
          </a:p>
          <a:p>
            <a:endParaRPr lang="ru-RU" dirty="0" smtClean="0">
              <a:solidFill>
                <a:schemeClr val="bg1"/>
              </a:solidFill>
              <a:latin typeface="+mn-lt"/>
              <a:cs typeface="Helvetica"/>
            </a:endParaRPr>
          </a:p>
          <a:p>
            <a:endParaRPr lang="cs-CZ" dirty="0">
              <a:solidFill>
                <a:schemeClr val="bg1"/>
              </a:solidFill>
              <a:latin typeface="+mn-lt"/>
              <a:cs typeface="Helvetica"/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  <a:latin typeface="+mn-lt"/>
              </a:rPr>
              <a:t>Повышенная надежность оптической системы: нет вращающихся деталей -</a:t>
            </a:r>
            <a:r>
              <a:rPr lang="ru-RU" dirty="0" err="1" smtClean="0">
                <a:solidFill>
                  <a:schemeClr val="bg1"/>
                </a:solidFill>
                <a:latin typeface="+mn-lt"/>
              </a:rPr>
              <a:t>люминофорного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 или цветового колеса.</a:t>
            </a:r>
          </a:p>
          <a:p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 descr="004-su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1307745" cy="1307745"/>
          </a:xfrm>
          <a:prstGeom prst="rect">
            <a:avLst/>
          </a:prstGeom>
        </p:spPr>
      </p:pic>
      <p:pic>
        <p:nvPicPr>
          <p:cNvPr id="9" name="Picture 8" descr="003-pair-of-gea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3016"/>
            <a:ext cx="1224136" cy="1224136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457200" y="274638"/>
            <a:ext cx="8228013" cy="11414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ru-RU" sz="4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ПРЕИМУЩЕСТВА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051720" y="3356992"/>
            <a:ext cx="6552728" cy="1296144"/>
          </a:xfrm>
          <a:prstGeom prst="rect">
            <a:avLst/>
          </a:prstGeom>
          <a:solidFill>
            <a:srgbClr val="2BBE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Right Triangle 8"/>
          <p:cNvSpPr/>
          <p:nvPr/>
        </p:nvSpPr>
        <p:spPr bwMode="auto">
          <a:xfrm rot="2700000">
            <a:off x="1868082" y="3756523"/>
            <a:ext cx="504056" cy="504056"/>
          </a:xfrm>
          <a:prstGeom prst="rtTriangle">
            <a:avLst/>
          </a:prstGeom>
          <a:solidFill>
            <a:srgbClr val="2BBE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51720" y="1772816"/>
            <a:ext cx="6552728" cy="1224136"/>
          </a:xfrm>
          <a:prstGeom prst="rect">
            <a:avLst/>
          </a:prstGeom>
          <a:solidFill>
            <a:srgbClr val="2BBE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67744" y="1772816"/>
            <a:ext cx="6409407" cy="258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lvl="0"/>
            <a:r>
              <a:rPr lang="ru-RU" dirty="0" smtClean="0">
                <a:solidFill>
                  <a:schemeClr val="bg1"/>
                </a:solidFill>
              </a:rPr>
              <a:t>Источник света твердотельный и более термостойкий. HL</a:t>
            </a:r>
            <a:r>
              <a:rPr lang="en-US" dirty="0" smtClean="0">
                <a:solidFill>
                  <a:schemeClr val="bg1"/>
                </a:solidFill>
              </a:rPr>
              <a:t>D </a:t>
            </a:r>
            <a:r>
              <a:rPr lang="ru-RU" dirty="0" smtClean="0">
                <a:solidFill>
                  <a:schemeClr val="bg1"/>
                </a:solidFill>
              </a:rPr>
              <a:t>модуль может работать при температуре до 80 ° C, тогда как максимальная температура, при которой может работать лазер - менее 50 ° C.</a:t>
            </a:r>
          </a:p>
          <a:p>
            <a:pPr lvl="0"/>
            <a:endParaRPr lang="ru-RU" dirty="0" smtClean="0">
              <a:solidFill>
                <a:schemeClr val="bg1"/>
              </a:solidFill>
            </a:endParaRPr>
          </a:p>
          <a:p>
            <a:pPr lvl="0"/>
            <a:endParaRPr lang="ru-RU" dirty="0" smtClean="0">
              <a:solidFill>
                <a:schemeClr val="bg1"/>
              </a:solidFill>
            </a:endParaRPr>
          </a:p>
          <a:p>
            <a:pPr lvl="0"/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Меньшая деградация источника света в процессе эксплуатации. </a:t>
            </a:r>
          </a:p>
        </p:txBody>
      </p:sp>
      <p:sp>
        <p:nvSpPr>
          <p:cNvPr id="4" name="Right Triangle 3"/>
          <p:cNvSpPr/>
          <p:nvPr/>
        </p:nvSpPr>
        <p:spPr bwMode="auto">
          <a:xfrm rot="2700000">
            <a:off x="1868082" y="2172347"/>
            <a:ext cx="504056" cy="504056"/>
          </a:xfrm>
          <a:prstGeom prst="rtTriangle">
            <a:avLst/>
          </a:prstGeom>
          <a:solidFill>
            <a:srgbClr val="2BBE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5" name="Picture 4" descr="002-therm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1008112" cy="1008112"/>
          </a:xfrm>
          <a:prstGeom prst="rect">
            <a:avLst/>
          </a:prstGeom>
        </p:spPr>
      </p:pic>
      <p:pic>
        <p:nvPicPr>
          <p:cNvPr id="11" name="Picture 10" descr="001-securit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936104" cy="936104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467544" y="26064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ru-RU" sz="4000" kern="0" dirty="0" smtClean="0">
                <a:solidFill>
                  <a:srgbClr val="000000"/>
                </a:solidFill>
              </a:rPr>
              <a:t>ПРЕИМУЩЕСТВА</a:t>
            </a:r>
            <a:endParaRPr lang="en-US" sz="4000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7904" y="1333512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В </a:t>
            </a:r>
            <a:r>
              <a:rPr lang="en-US" sz="1600" dirty="0" smtClean="0">
                <a:solidFill>
                  <a:schemeClr val="tx1"/>
                </a:solidFill>
              </a:rPr>
              <a:t>HLD LED</a:t>
            </a:r>
            <a:r>
              <a:rPr lang="ru-RU" sz="1600" dirty="0" smtClean="0">
                <a:solidFill>
                  <a:schemeClr val="tx1"/>
                </a:solidFill>
              </a:rPr>
              <a:t> установлен </a:t>
            </a:r>
            <a:r>
              <a:rPr lang="ru-RU" sz="1600" dirty="0" err="1" smtClean="0">
                <a:solidFill>
                  <a:schemeClr val="tx1"/>
                </a:solidFill>
              </a:rPr>
              <a:t>световод</a:t>
            </a:r>
            <a:r>
              <a:rPr lang="ru-RU" sz="1600" dirty="0" smtClean="0">
                <a:solidFill>
                  <a:schemeClr val="tx1"/>
                </a:solidFill>
              </a:rPr>
              <a:t> высокой плотности, который обеспечивает точную фокусировку света. Благодаря этому создается более яркое изображение и обеспечивается расширенный цветовой охват.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НОВЫЙ СВЕТОВОЙ ИСТОЧНИК HLD LED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51520" y="692696"/>
            <a:ext cx="3456384" cy="260949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755576" y="3501008"/>
            <a:ext cx="7643765" cy="1750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5314383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595959"/>
                </a:solidFill>
              </a:rPr>
              <a:t>LED </a:t>
            </a:r>
            <a:r>
              <a:rPr lang="cs-CZ" i="1" dirty="0">
                <a:solidFill>
                  <a:srgbClr val="595959"/>
                </a:solidFill>
              </a:rPr>
              <a:t>	     </a:t>
            </a:r>
            <a:r>
              <a:rPr lang="ru-RU" i="1" dirty="0" smtClean="0">
                <a:solidFill>
                  <a:srgbClr val="595959"/>
                </a:solidFill>
              </a:rPr>
              <a:t>              </a:t>
            </a:r>
            <a:r>
              <a:rPr lang="cs-CZ" i="1" dirty="0" smtClean="0">
                <a:solidFill>
                  <a:srgbClr val="595959"/>
                </a:solidFill>
              </a:rPr>
              <a:t>                </a:t>
            </a:r>
            <a:r>
              <a:rPr lang="cs-CZ" i="1" dirty="0">
                <a:solidFill>
                  <a:srgbClr val="595959"/>
                </a:solidFill>
              </a:rPr>
              <a:t>HLD LED 	          </a:t>
            </a:r>
            <a:r>
              <a:rPr lang="cs-CZ" i="1" dirty="0" smtClean="0">
                <a:solidFill>
                  <a:srgbClr val="595959"/>
                </a:solidFill>
              </a:rPr>
              <a:t>       Laser </a:t>
            </a:r>
            <a:r>
              <a:rPr lang="cs-CZ" i="1" dirty="0">
                <a:solidFill>
                  <a:srgbClr val="595959"/>
                </a:solidFill>
              </a:rPr>
              <a:t>+ Ph</a:t>
            </a:r>
            <a:r>
              <a:rPr lang="en-GB" dirty="0">
                <a:solidFill>
                  <a:srgbClr val="595959"/>
                </a:solidFill>
              </a:rPr>
              <a:t> </a:t>
            </a: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23528" y="414536"/>
            <a:ext cx="8569325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Тестирование: обзор восприятия клиентами (случайная выборка)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23850" y="1485944"/>
            <a:ext cx="5832326" cy="203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Во время тестов среди потенциальных клиентов светодиодная система HLD заняла лидирующие позиции в качестве источника света в сравнении с лазерно-фосфорными и LED проекторами в одном сегменте яркости.</a:t>
            </a: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i="1" dirty="0" smtClean="0">
                <a:solidFill>
                  <a:schemeClr val="tx1"/>
                </a:solidFill>
              </a:rPr>
              <a:t>Обзор восприятия изображения среди клиентов (случайная выборка) (</a:t>
            </a:r>
            <a:r>
              <a:rPr lang="ru-RU" sz="1400" i="1" dirty="0" err="1" smtClean="0">
                <a:solidFill>
                  <a:schemeClr val="tx1"/>
                </a:solidFill>
              </a:rPr>
              <a:t>Insight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</a:rPr>
              <a:t>Media</a:t>
            </a:r>
            <a:r>
              <a:rPr lang="ru-RU" sz="1400" i="1" dirty="0" smtClean="0">
                <a:solidFill>
                  <a:schemeClr val="tx1"/>
                </a:solidFill>
              </a:rPr>
              <a:t>)</a:t>
            </a:r>
          </a:p>
          <a:p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228184" y="2160883"/>
            <a:ext cx="2665611" cy="525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Все проекторы с технологией 1 DLP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ek-350-halfp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5568"/>
            <a:ext cx="9144000" cy="309981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67744" y="5661248"/>
            <a:ext cx="487345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 smtClean="0"/>
              <a:t>◉ </a:t>
            </a:r>
            <a:r>
              <a:rPr lang="ru-RU" sz="1400" dirty="0" smtClean="0"/>
              <a:t>Широкий цветовой охват</a:t>
            </a:r>
          </a:p>
          <a:p>
            <a:r>
              <a:rPr lang="en-US" sz="1400" dirty="0" smtClean="0"/>
              <a:t>◉ </a:t>
            </a:r>
            <a:r>
              <a:rPr lang="ru-RU" sz="1400" dirty="0" smtClean="0"/>
              <a:t>Визуально более высокая яркость - из-за эффекта H</a:t>
            </a:r>
            <a:r>
              <a:rPr lang="en-US" sz="1400" dirty="0" smtClean="0"/>
              <a:t>K</a:t>
            </a:r>
            <a:endParaRPr lang="ru-RU" sz="1400" dirty="0" smtClean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749067" y="4979329"/>
            <a:ext cx="0" cy="6480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5536" y="836712"/>
          <a:ext cx="8064898" cy="4104456"/>
        </p:xfrm>
        <a:graphic>
          <a:graphicData uri="http://schemas.openxmlformats.org/drawingml/2006/table">
            <a:tbl>
              <a:tblPr/>
              <a:tblGrid>
                <a:gridCol w="3188046"/>
                <a:gridCol w="844402"/>
                <a:gridCol w="1080120"/>
                <a:gridCol w="1711576"/>
                <a:gridCol w="1240754"/>
              </a:tblGrid>
              <a:tr h="1168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Технология SSI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RGB LED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HLD LED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Лазерно-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фосфорный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Гибридная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Измеренная яркость, ANSI Lm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805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2722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2998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2847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 участников, отметивших наибольшую яркость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 участников, отметивших  наилучшее качество изображения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87255" y="2276872"/>
            <a:ext cx="5408881" cy="28158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68144" y="1916832"/>
            <a:ext cx="2808313" cy="201622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Человеческий глаз воспринимает и интерпретирует увеличение насыщенности цвета как увеличение яркости изображения.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Относительная сила эффекта проявляется в меньшей степени для зеленого цвета и больше всего для красного  и синего.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86045" y="2285428"/>
            <a:ext cx="3957608" cy="34819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1223071" y="2864659"/>
            <a:ext cx="45674" cy="34819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10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 </a:t>
            </a:r>
            <a:endParaRPr lang="en-GB" sz="110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19" name="Shape 562"/>
          <p:cNvSpPr/>
          <p:nvPr/>
        </p:nvSpPr>
        <p:spPr>
          <a:xfrm>
            <a:off x="5940152" y="3940586"/>
            <a:ext cx="755417" cy="756021"/>
          </a:xfrm>
          <a:custGeom>
            <a:avLst/>
            <a:gdLst/>
            <a:ahLst/>
            <a:cxnLst/>
            <a:rect l="0" t="0" r="0" b="0"/>
            <a:pathLst>
              <a:path w="756159" h="756031">
                <a:moveTo>
                  <a:pt x="567182" y="0"/>
                </a:moveTo>
                <a:lnTo>
                  <a:pt x="756159" y="0"/>
                </a:lnTo>
                <a:lnTo>
                  <a:pt x="756159" y="330708"/>
                </a:lnTo>
                <a:cubicBezTo>
                  <a:pt x="756159" y="513461"/>
                  <a:pt x="608076" y="661543"/>
                  <a:pt x="425450" y="661543"/>
                </a:cubicBezTo>
                <a:lnTo>
                  <a:pt x="188976" y="661543"/>
                </a:lnTo>
                <a:lnTo>
                  <a:pt x="188976" y="756031"/>
                </a:lnTo>
                <a:lnTo>
                  <a:pt x="0" y="567055"/>
                </a:lnTo>
                <a:lnTo>
                  <a:pt x="188976" y="378079"/>
                </a:lnTo>
                <a:lnTo>
                  <a:pt x="188976" y="472567"/>
                </a:lnTo>
                <a:lnTo>
                  <a:pt x="425450" y="472567"/>
                </a:lnTo>
                <a:cubicBezTo>
                  <a:pt x="503682" y="472567"/>
                  <a:pt x="567182" y="409067"/>
                  <a:pt x="567182" y="330708"/>
                </a:cubicBezTo>
                <a:lnTo>
                  <a:pt x="567182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9512" y="40466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Световой эффект </a:t>
            </a:r>
            <a:r>
              <a:rPr lang="ru-RU" sz="2800" b="1" dirty="0" err="1" smtClean="0">
                <a:solidFill>
                  <a:schemeClr val="tx1"/>
                </a:solidFill>
              </a:rPr>
              <a:t>Гельмгольца-Кольрауша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536" y="1412776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rgbClr val="7F7F7F"/>
                </a:solidFill>
                <a:latin typeface="Arial"/>
                <a:cs typeface="Arial"/>
              </a:rPr>
              <a:t>It will be as bright as the color is saturated.</a:t>
            </a:r>
            <a:endParaRPr lang="en-GB" sz="1400" b="1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291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hevron 46"/>
          <p:cNvSpPr/>
          <p:nvPr/>
        </p:nvSpPr>
        <p:spPr bwMode="auto">
          <a:xfrm>
            <a:off x="5148064" y="3789040"/>
            <a:ext cx="2016224" cy="1008112"/>
          </a:xfrm>
          <a:prstGeom prst="chevron">
            <a:avLst/>
          </a:prstGeom>
          <a:solidFill>
            <a:srgbClr val="82DFD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8" name="Chevron 47"/>
          <p:cNvSpPr/>
          <p:nvPr/>
        </p:nvSpPr>
        <p:spPr bwMode="auto">
          <a:xfrm>
            <a:off x="6804248" y="3789040"/>
            <a:ext cx="2088232" cy="1008112"/>
          </a:xfrm>
          <a:prstGeom prst="chevron">
            <a:avLst/>
          </a:prstGeom>
          <a:solidFill>
            <a:srgbClr val="82DFD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4" name="Chevron 43"/>
          <p:cNvSpPr/>
          <p:nvPr/>
        </p:nvSpPr>
        <p:spPr bwMode="auto">
          <a:xfrm>
            <a:off x="3707904" y="3789040"/>
            <a:ext cx="1872208" cy="1008112"/>
          </a:xfrm>
          <a:prstGeom prst="chevron">
            <a:avLst/>
          </a:prstGeom>
          <a:solidFill>
            <a:srgbClr val="82DFD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" name="Chevron 44"/>
          <p:cNvSpPr/>
          <p:nvPr/>
        </p:nvSpPr>
        <p:spPr bwMode="auto">
          <a:xfrm>
            <a:off x="1979712" y="3767554"/>
            <a:ext cx="2088232" cy="1008112"/>
          </a:xfrm>
          <a:prstGeom prst="chevron">
            <a:avLst/>
          </a:prstGeom>
          <a:solidFill>
            <a:srgbClr val="61D1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6" name="Pentagon 45"/>
          <p:cNvSpPr/>
          <p:nvPr/>
        </p:nvSpPr>
        <p:spPr bwMode="auto">
          <a:xfrm>
            <a:off x="395536" y="3767554"/>
            <a:ext cx="1800200" cy="1008112"/>
          </a:xfrm>
          <a:prstGeom prst="homePlate">
            <a:avLst/>
          </a:prstGeom>
          <a:solidFill>
            <a:srgbClr val="2BBE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3" name="Chevron 42"/>
          <p:cNvSpPr/>
          <p:nvPr/>
        </p:nvSpPr>
        <p:spPr bwMode="auto">
          <a:xfrm>
            <a:off x="3491880" y="2183378"/>
            <a:ext cx="2088232" cy="1008112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2" name="Chevron 41"/>
          <p:cNvSpPr/>
          <p:nvPr/>
        </p:nvSpPr>
        <p:spPr bwMode="auto">
          <a:xfrm>
            <a:off x="1979712" y="2183378"/>
            <a:ext cx="1728192" cy="1008112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1" name="Pentagon 40"/>
          <p:cNvSpPr/>
          <p:nvPr/>
        </p:nvSpPr>
        <p:spPr bwMode="auto">
          <a:xfrm>
            <a:off x="395536" y="2183378"/>
            <a:ext cx="1800200" cy="1008112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772816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HLD LED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204864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Модуль HLD + </a:t>
            </a:r>
            <a:r>
              <a:rPr lang="en-US" sz="1400" dirty="0" smtClean="0"/>
              <a:t>LED</a:t>
            </a:r>
            <a:r>
              <a:rPr lang="ru-RU" sz="1400" dirty="0" smtClean="0"/>
              <a:t> + драйвер = 3 компонента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2132856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более простая оптическая система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2204864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система охлаждения может работать при 80°С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3407514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06F6F"/>
                </a:solidFill>
              </a:rPr>
              <a:t>Лазерно-фосфорная технология</a:t>
            </a:r>
            <a:endParaRPr lang="ru-RU" sz="1600" dirty="0" smtClean="0">
              <a:solidFill>
                <a:srgbClr val="506F6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3789040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3-4 лазерных модуля + драйвер = 4-5 компонентов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67744" y="3789040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критическое оптическое или механическое выравнивание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283968" y="3861048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r>
              <a:rPr lang="ru-RU" sz="1400" dirty="0" smtClean="0"/>
              <a:t>ложный оптический сумматор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652120" y="3861048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фосфорное и цветовое колесо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236296" y="3933056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сильное охлаждение до 50 градусов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6228184" y="1844824"/>
            <a:ext cx="2520280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61D1D1"/>
                </a:solidFill>
              </a:rPr>
              <a:t>HLD может работать при температуре до 80 ° C по сравнению с лазером, которые работают при температуре меньше, чем 50 ° С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60032" y="5445224"/>
            <a:ext cx="2592288" cy="1169551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BBEBD"/>
                </a:solidFill>
              </a:rPr>
              <a:t>У</a:t>
            </a:r>
            <a:r>
              <a:rPr lang="en-US" sz="1400" b="1" dirty="0" smtClean="0">
                <a:solidFill>
                  <a:srgbClr val="2BBEBD"/>
                </a:solidFill>
              </a:rPr>
              <a:t> HLD</a:t>
            </a:r>
            <a:r>
              <a:rPr lang="ru-RU" sz="1400" b="1" dirty="0" smtClean="0">
                <a:solidFill>
                  <a:srgbClr val="2BBEBD"/>
                </a:solidFill>
              </a:rPr>
              <a:t> н</a:t>
            </a:r>
            <a:r>
              <a:rPr lang="ru-RU" sz="1400" b="1" dirty="0" smtClean="0">
                <a:solidFill>
                  <a:srgbClr val="2BBEBD"/>
                </a:solidFill>
              </a:rPr>
              <a:t>ет </a:t>
            </a:r>
            <a:r>
              <a:rPr lang="ru-RU" sz="1400" b="1" dirty="0" smtClean="0">
                <a:solidFill>
                  <a:srgbClr val="2BBEBD"/>
                </a:solidFill>
              </a:rPr>
              <a:t>фосфорного колеса и механических элементов</a:t>
            </a:r>
          </a:p>
          <a:p>
            <a:r>
              <a:rPr lang="en-US" sz="1400" b="1" dirty="0" smtClean="0">
                <a:solidFill>
                  <a:srgbClr val="2BBEBD"/>
                </a:solidFill>
              </a:rPr>
              <a:t>No </a:t>
            </a:r>
            <a:r>
              <a:rPr lang="en-US" sz="1400" b="1" dirty="0">
                <a:solidFill>
                  <a:srgbClr val="2BBEBD"/>
                </a:solidFill>
              </a:rPr>
              <a:t>phosphor wheel, and no mechanical </a:t>
            </a:r>
            <a:r>
              <a:rPr lang="en-US" sz="1400" b="1" dirty="0" smtClean="0">
                <a:solidFill>
                  <a:srgbClr val="2BBEBD"/>
                </a:solidFill>
              </a:rPr>
              <a:t>elements.</a:t>
            </a:r>
            <a:endParaRPr lang="en-GB" sz="1400" b="1" dirty="0">
              <a:solidFill>
                <a:srgbClr val="2BBEBD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7020272" y="3263498"/>
            <a:ext cx="0" cy="3600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2BBEB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6012160" y="4869160"/>
            <a:ext cx="0" cy="5040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2BBEB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323528" y="404664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СВЕТОДИОД HLD В СРАВНЕНИИ С ЛАЗЕРНО-ФОСФОРНОЙ ТЕХНОЛОГИЕЙ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252536" y="4941168"/>
            <a:ext cx="842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0791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5536" y="1484784"/>
            <a:ext cx="8424936" cy="5184576"/>
            <a:chOff x="0" y="0"/>
            <a:chExt cx="10174605" cy="4792218"/>
          </a:xfrm>
        </p:grpSpPr>
        <p:pic>
          <p:nvPicPr>
            <p:cNvPr id="3" name="Picture 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174605" cy="4792218"/>
            </a:xfrm>
            <a:prstGeom prst="rect">
              <a:avLst/>
            </a:prstGeom>
          </p:spPr>
        </p:pic>
        <p:sp>
          <p:nvSpPr>
            <p:cNvPr id="4" name="Shape 44238"/>
            <p:cNvSpPr/>
            <p:nvPr/>
          </p:nvSpPr>
          <p:spPr>
            <a:xfrm>
              <a:off x="2751468" y="2470544"/>
              <a:ext cx="893280" cy="403199"/>
            </a:xfrm>
            <a:custGeom>
              <a:avLst/>
              <a:gdLst/>
              <a:ahLst/>
              <a:cxnLst/>
              <a:rect l="0" t="0" r="0" b="0"/>
              <a:pathLst>
                <a:path w="893280" h="403199">
                  <a:moveTo>
                    <a:pt x="0" y="0"/>
                  </a:moveTo>
                  <a:lnTo>
                    <a:pt x="893280" y="0"/>
                  </a:lnTo>
                  <a:lnTo>
                    <a:pt x="893280" y="403199"/>
                  </a:lnTo>
                  <a:lnTo>
                    <a:pt x="0" y="4031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6E6E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Shape 658"/>
            <p:cNvSpPr/>
            <p:nvPr/>
          </p:nvSpPr>
          <p:spPr>
            <a:xfrm>
              <a:off x="2751468" y="2470544"/>
              <a:ext cx="893280" cy="403199"/>
            </a:xfrm>
            <a:custGeom>
              <a:avLst/>
              <a:gdLst/>
              <a:ahLst/>
              <a:cxnLst/>
              <a:rect l="0" t="0" r="0" b="0"/>
              <a:pathLst>
                <a:path w="893280" h="403199">
                  <a:moveTo>
                    <a:pt x="0" y="403199"/>
                  </a:moveTo>
                  <a:lnTo>
                    <a:pt x="893280" y="403199"/>
                  </a:lnTo>
                  <a:lnTo>
                    <a:pt x="893280" y="0"/>
                  </a:lnTo>
                  <a:lnTo>
                    <a:pt x="0" y="0"/>
                  </a:ln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60606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6" name="Picture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706383" y="2448293"/>
              <a:ext cx="995680" cy="546100"/>
            </a:xfrm>
            <a:prstGeom prst="rect">
              <a:avLst/>
            </a:prstGeom>
          </p:spPr>
        </p:pic>
        <p:pic>
          <p:nvPicPr>
            <p:cNvPr id="7" name="Picture 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371863" y="2448293"/>
              <a:ext cx="401320" cy="5461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527438" y="2585475"/>
              <a:ext cx="94032" cy="3116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900" b="1">
                  <a:solidFill>
                    <a:srgbClr val="92D050"/>
                  </a:solidFill>
                  <a:effectLst/>
                  <a:latin typeface="Tahoma"/>
                  <a:ea typeface="Tahoma"/>
                  <a:cs typeface="Tahoma"/>
                </a:rPr>
                <a:t> </a:t>
              </a:r>
              <a:endParaRPr lang="en-GB" sz="110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0" name="Shape 44239"/>
            <p:cNvSpPr/>
            <p:nvPr/>
          </p:nvSpPr>
          <p:spPr>
            <a:xfrm>
              <a:off x="8512315" y="2027555"/>
              <a:ext cx="891121" cy="406260"/>
            </a:xfrm>
            <a:custGeom>
              <a:avLst/>
              <a:gdLst/>
              <a:ahLst/>
              <a:cxnLst/>
              <a:rect l="0" t="0" r="0" b="0"/>
              <a:pathLst>
                <a:path w="891121" h="406260">
                  <a:moveTo>
                    <a:pt x="0" y="0"/>
                  </a:moveTo>
                  <a:lnTo>
                    <a:pt x="891121" y="0"/>
                  </a:lnTo>
                  <a:lnTo>
                    <a:pt x="891121" y="406260"/>
                  </a:lnTo>
                  <a:lnTo>
                    <a:pt x="0" y="406260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6E6E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Shape 664"/>
            <p:cNvSpPr/>
            <p:nvPr/>
          </p:nvSpPr>
          <p:spPr>
            <a:xfrm>
              <a:off x="8512315" y="2027555"/>
              <a:ext cx="891121" cy="406260"/>
            </a:xfrm>
            <a:custGeom>
              <a:avLst/>
              <a:gdLst/>
              <a:ahLst/>
              <a:cxnLst/>
              <a:rect l="0" t="0" r="0" b="0"/>
              <a:pathLst>
                <a:path w="891121" h="406260">
                  <a:moveTo>
                    <a:pt x="0" y="406260"/>
                  </a:moveTo>
                  <a:lnTo>
                    <a:pt x="891121" y="406260"/>
                  </a:lnTo>
                  <a:lnTo>
                    <a:pt x="891121" y="0"/>
                  </a:lnTo>
                  <a:lnTo>
                    <a:pt x="0" y="0"/>
                  </a:ln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60606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2" name="Picture 1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8467103" y="2008873"/>
              <a:ext cx="982980" cy="546100"/>
            </a:xfrm>
            <a:prstGeom prst="rect">
              <a:avLst/>
            </a:prstGeom>
          </p:spPr>
        </p:pic>
        <p:pic>
          <p:nvPicPr>
            <p:cNvPr id="13" name="Picture 1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9119883" y="2008873"/>
              <a:ext cx="401320" cy="5461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9277109" y="2143907"/>
              <a:ext cx="94156" cy="3120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900" b="1">
                  <a:solidFill>
                    <a:srgbClr val="CC0000"/>
                  </a:solidFill>
                  <a:effectLst/>
                  <a:latin typeface="Tahoma"/>
                  <a:ea typeface="Tahoma"/>
                  <a:cs typeface="Tahoma"/>
                </a:rPr>
                <a:t> </a:t>
              </a:r>
              <a:endParaRPr lang="en-GB" sz="110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6" name="Shape 44240"/>
            <p:cNvSpPr/>
            <p:nvPr/>
          </p:nvSpPr>
          <p:spPr>
            <a:xfrm>
              <a:off x="8676907" y="648094"/>
              <a:ext cx="731368" cy="403199"/>
            </a:xfrm>
            <a:custGeom>
              <a:avLst/>
              <a:gdLst/>
              <a:ahLst/>
              <a:cxnLst/>
              <a:rect l="0" t="0" r="0" b="0"/>
              <a:pathLst>
                <a:path w="731368" h="403199">
                  <a:moveTo>
                    <a:pt x="0" y="0"/>
                  </a:moveTo>
                  <a:lnTo>
                    <a:pt x="731368" y="0"/>
                  </a:lnTo>
                  <a:lnTo>
                    <a:pt x="731368" y="403199"/>
                  </a:lnTo>
                  <a:lnTo>
                    <a:pt x="0" y="403199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6E6E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Shape 670"/>
            <p:cNvSpPr/>
            <p:nvPr/>
          </p:nvSpPr>
          <p:spPr>
            <a:xfrm>
              <a:off x="8676907" y="648094"/>
              <a:ext cx="731368" cy="403199"/>
            </a:xfrm>
            <a:custGeom>
              <a:avLst/>
              <a:gdLst/>
              <a:ahLst/>
              <a:cxnLst/>
              <a:rect l="0" t="0" r="0" b="0"/>
              <a:pathLst>
                <a:path w="731368" h="403199">
                  <a:moveTo>
                    <a:pt x="0" y="403199"/>
                  </a:moveTo>
                  <a:lnTo>
                    <a:pt x="731368" y="403199"/>
                  </a:lnTo>
                  <a:lnTo>
                    <a:pt x="731368" y="0"/>
                  </a:lnTo>
                  <a:lnTo>
                    <a:pt x="0" y="0"/>
                  </a:ln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60606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8" name="Picture 1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8632203" y="627113"/>
              <a:ext cx="835660" cy="546100"/>
            </a:xfrm>
            <a:prstGeom prst="rect">
              <a:avLst/>
            </a:prstGeom>
          </p:spPr>
        </p:pic>
        <p:pic>
          <p:nvPicPr>
            <p:cNvPr id="19" name="Picture 1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9137662" y="627113"/>
              <a:ext cx="401320" cy="54610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9294254" y="762262"/>
              <a:ext cx="94032" cy="3116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900" b="1">
                  <a:solidFill>
                    <a:srgbClr val="0070C0"/>
                  </a:solidFill>
                  <a:effectLst/>
                  <a:latin typeface="Tahoma"/>
                  <a:ea typeface="Tahoma"/>
                  <a:cs typeface="Tahoma"/>
                </a:rPr>
                <a:t> </a:t>
              </a:r>
              <a:endParaRPr lang="en-GB" sz="110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Helvetica Light"/>
                <a:cs typeface="Helvetica Light"/>
              </a:rPr>
              <a:t>Ресурс лампы</a:t>
            </a:r>
            <a:r>
              <a:rPr lang="en-US" sz="2800" dirty="0" smtClean="0">
                <a:solidFill>
                  <a:schemeClr val="tx1"/>
                </a:solidFill>
                <a:latin typeface="Helvetica Light"/>
                <a:cs typeface="Helvetica Light"/>
              </a:rPr>
              <a:t>/</a:t>
            </a:r>
            <a:r>
              <a:rPr lang="ru-RU" sz="2800" dirty="0" smtClean="0">
                <a:solidFill>
                  <a:schemeClr val="tx1"/>
                </a:solidFill>
                <a:latin typeface="Helvetica Light"/>
                <a:cs typeface="Helvetica Light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Helvetica Light"/>
                <a:cs typeface="Helvetica Light"/>
              </a:rPr>
              <a:t>лазера</a:t>
            </a:r>
            <a:r>
              <a:rPr lang="en-US" sz="2800" dirty="0" smtClean="0">
                <a:solidFill>
                  <a:schemeClr val="tx1"/>
                </a:solidFill>
                <a:latin typeface="Helvetica Light"/>
                <a:cs typeface="Helvetica Light"/>
              </a:rPr>
              <a:t>/ HLD</a:t>
            </a:r>
            <a:endParaRPr lang="en-GB" sz="28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98072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+mj-lt"/>
                <a:cs typeface="Helvetica Light"/>
              </a:rPr>
              <a:t>Прогноз срока службы источника света на основе документации, предоставленной производителем</a:t>
            </a:r>
          </a:p>
        </p:txBody>
      </p:sp>
    </p:spTree>
    <p:extLst>
      <p:ext uri="{BB962C8B-B14F-4D97-AF65-F5344CB8AC3E}">
        <p14:creationId xmlns="" xmlns:p14="http://schemas.microsoft.com/office/powerpoint/2010/main" val="322524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</TotalTime>
  <Words>392</Words>
  <Application>Microsoft Office PowerPoint</Application>
  <PresentationFormat>Экран (4:3)</PresentationFormat>
  <Paragraphs>78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 </vt:lpstr>
      <vt:lpstr>НОВЫЙ СВЕТОВОЙ ИСТОЧНИК HLD LED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EIKI LARGE VENUE LINE</dc:title>
  <dc:creator>Honzik</dc:creator>
  <cp:lastModifiedBy>An4es</cp:lastModifiedBy>
  <cp:revision>140</cp:revision>
  <cp:lastPrinted>1601-01-01T00:00:00Z</cp:lastPrinted>
  <dcterms:created xsi:type="dcterms:W3CDTF">2016-09-25T20:16:31Z</dcterms:created>
  <dcterms:modified xsi:type="dcterms:W3CDTF">2018-02-16T12:25:52Z</dcterms:modified>
</cp:coreProperties>
</file>